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51"/>
  </p:notesMasterIdLst>
  <p:handoutMasterIdLst>
    <p:handoutMasterId r:id="rId52"/>
  </p:handoutMasterIdLst>
  <p:sldIdLst>
    <p:sldId id="1482" r:id="rId3"/>
    <p:sldId id="313" r:id="rId4"/>
    <p:sldId id="258" r:id="rId5"/>
    <p:sldId id="274" r:id="rId6"/>
    <p:sldId id="263" r:id="rId7"/>
    <p:sldId id="262" r:id="rId8"/>
    <p:sldId id="261" r:id="rId9"/>
    <p:sldId id="275" r:id="rId10"/>
    <p:sldId id="276" r:id="rId11"/>
    <p:sldId id="260" r:id="rId12"/>
    <p:sldId id="277" r:id="rId13"/>
    <p:sldId id="272" r:id="rId14"/>
    <p:sldId id="279" r:id="rId15"/>
    <p:sldId id="280" r:id="rId16"/>
    <p:sldId id="271" r:id="rId17"/>
    <p:sldId id="281" r:id="rId18"/>
    <p:sldId id="282" r:id="rId19"/>
    <p:sldId id="259" r:id="rId20"/>
    <p:sldId id="284" r:id="rId21"/>
    <p:sldId id="296" r:id="rId22"/>
    <p:sldId id="285" r:id="rId23"/>
    <p:sldId id="266" r:id="rId24"/>
    <p:sldId id="286" r:id="rId25"/>
    <p:sldId id="287" r:id="rId26"/>
    <p:sldId id="288" r:id="rId27"/>
    <p:sldId id="297" r:id="rId28"/>
    <p:sldId id="298" r:id="rId29"/>
    <p:sldId id="299" r:id="rId30"/>
    <p:sldId id="300" r:id="rId31"/>
    <p:sldId id="301" r:id="rId32"/>
    <p:sldId id="293" r:id="rId33"/>
    <p:sldId id="294" r:id="rId34"/>
    <p:sldId id="295" r:id="rId35"/>
    <p:sldId id="302" r:id="rId36"/>
    <p:sldId id="304" r:id="rId37"/>
    <p:sldId id="307" r:id="rId38"/>
    <p:sldId id="308" r:id="rId39"/>
    <p:sldId id="309" r:id="rId40"/>
    <p:sldId id="268" r:id="rId41"/>
    <p:sldId id="310" r:id="rId42"/>
    <p:sldId id="1484" r:id="rId43"/>
    <p:sldId id="1459" r:id="rId44"/>
    <p:sldId id="1464" r:id="rId45"/>
    <p:sldId id="1466" r:id="rId46"/>
    <p:sldId id="1457" r:id="rId47"/>
    <p:sldId id="1458" r:id="rId48"/>
    <p:sldId id="1447" r:id="rId49"/>
    <p:sldId id="1414" r:id="rId50"/>
  </p:sldIdLst>
  <p:sldSz cx="12436475" cy="6994525"/>
  <p:notesSz cx="6858000" cy="9144000"/>
  <p:custDataLst>
    <p:tags r:id="rId53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1E1E1E"/>
    <a:srgbClr val="001338"/>
    <a:srgbClr val="262626"/>
    <a:srgbClr val="001344"/>
    <a:srgbClr val="E3C038"/>
    <a:srgbClr val="000000"/>
    <a:srgbClr val="FFFFFF"/>
    <a:srgbClr val="592C8C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4568F-F83B-4B43-AC0E-645F29EE3E43}" v="8" dt="2021-04-01T19:54:56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151" d="100"/>
          <a:sy n="151" d="100"/>
        </p:scale>
        <p:origin x="1644" y="15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4/16/2021 7:28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4/16/2021 7:28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4/16/2021 7:28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4/16/2021 7:28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4/16/2021 7:28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7" y="38117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59966" y="0"/>
            <a:ext cx="6676509" cy="73866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1513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707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377" r:id="rId23"/>
    <p:sldLayoutId id="2147484380" r:id="rId24"/>
    <p:sldLayoutId id="2147484258" r:id="rId25"/>
    <p:sldLayoutId id="2147484260" r:id="rId26"/>
    <p:sldLayoutId id="2147484299" r:id="rId27"/>
    <p:sldLayoutId id="2147484345" r:id="rId28"/>
    <p:sldLayoutId id="2147484263" r:id="rId29"/>
    <p:sldLayoutId id="2147484376" r:id="rId30"/>
    <p:sldLayoutId id="2147484381" r:id="rId31"/>
    <p:sldLayoutId id="2147484382" r:id="rId32"/>
    <p:sldLayoutId id="2147484383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ellysikkema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unsplash.com/s/photos/list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televan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unsplash.com/s/photos/problems?utm_source=unsplash&amp;utm_medium=referral&amp;utm_content=creditCopyTex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ntk.ai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hannel9.msdn.com/Events/Build/2016" TargetMode="External"/><Relationship Id="rId4" Type="http://schemas.openxmlformats.org/officeDocument/2006/relationships/hyperlink" Target="https://channel9.msdn.com/events/Ignite/New-Zealand-2016/M21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lli_kilpi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unsplash.com/s/photos/only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irteeeeeeen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unsplash.com/s/photos/hand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4036" y="982669"/>
            <a:ext cx="10998199" cy="1828786"/>
          </a:xfrm>
          <a:noFill/>
        </p:spPr>
        <p:txBody>
          <a:bodyPr/>
          <a:lstStyle/>
          <a:p>
            <a:r>
              <a:rPr lang="en-US" sz="6000" dirty="0"/>
              <a:t>Controlling Permissions to Azure SQL Database and Azure SQL Managed Instance using Excel and Azure DevOps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8" y="5097462"/>
            <a:ext cx="10998198" cy="686331"/>
          </a:xfrm>
          <a:noFill/>
        </p:spPr>
        <p:txBody>
          <a:bodyPr/>
          <a:lstStyle/>
          <a:p>
            <a:r>
              <a:rPr lang="en-US" dirty="0"/>
              <a:t>Rob Sewell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3C542-871E-4693-942A-FAEC3CB33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695" y="3725862"/>
            <a:ext cx="1460780" cy="24890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B6BA-8627-4BA6-9F35-B186F6C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US" dirty="0"/>
          </a:p>
        </p:txBody>
      </p:sp>
      <p:pic>
        <p:nvPicPr>
          <p:cNvPr id="4" name="Picture 4" descr="A picture containing text&#10;">
            <a:extLst>
              <a:ext uri="{FF2B5EF4-FFF2-40B4-BE49-F238E27FC236}">
                <a16:creationId xmlns:a16="http://schemas.microsoft.com/office/drawing/2014/main" id="{37F6CDF2-D537-4860-A1DD-7BA3A071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071" y="2614041"/>
            <a:ext cx="9724333" cy="29338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97BC3-6C98-4C0E-8437-EBF629582530}"/>
              </a:ext>
            </a:extLst>
          </p:cNvPr>
          <p:cNvSpPr txBox="1"/>
          <p:nvPr/>
        </p:nvSpPr>
        <p:spPr>
          <a:xfrm rot="20100000">
            <a:off x="-440568" y="2748688"/>
            <a:ext cx="12794548" cy="12468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defRPr/>
            </a:pPr>
            <a:r>
              <a:rPr lang="en-US" sz="3672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  <a:ea typeface="+mn-lt"/>
                <a:cs typeface="Calibri" panose="020F0502020204030204"/>
              </a:rPr>
              <a:t>Only connections established with Active Directory accounts </a:t>
            </a:r>
            <a:br>
              <a:rPr lang="en-US" sz="3672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  <a:ea typeface="+mn-lt"/>
                <a:cs typeface="Calibri" panose="020F0502020204030204"/>
              </a:rPr>
            </a:br>
            <a:r>
              <a:rPr lang="en-US" sz="3672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  <a:ea typeface="+mn-lt"/>
                <a:cs typeface="Calibri" panose="020F0502020204030204"/>
              </a:rPr>
              <a:t>can create other Active Directory users </a:t>
            </a:r>
            <a:endParaRPr lang="en-US" sz="3672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ard containing post it notes&#10;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DDA899-0636-41FF-AD7A-22DBF9C744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98870" y="6242611"/>
            <a:ext cx="5138767" cy="4708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48" spc="0" dirty="0">
                <a:ln>
                  <a:noFill/>
                </a:ln>
                <a:solidFill>
                  <a:schemeClr val="tx1"/>
                </a:solidFill>
                <a:ea typeface="+mn-lt"/>
                <a:cs typeface="+mn-lt"/>
              </a:rPr>
              <a:t>Use dbatools </a:t>
            </a:r>
            <a:r>
              <a:rPr lang="en-US" sz="2448" spc="0" dirty="0">
                <a:ln>
                  <a:noFill/>
                </a:ln>
                <a:solidFill>
                  <a:schemeClr val="tx1"/>
                </a:solidFill>
                <a:ea typeface="+mn-lt"/>
                <a:cs typeface="+mn-lt"/>
                <a:hlinkClick r:id="rId2"/>
              </a:rPr>
              <a:t>https://dbatools.io</a:t>
            </a:r>
            <a:r>
              <a:rPr lang="en-US" sz="2448" spc="0" dirty="0">
                <a:ln>
                  <a:noFill/>
                </a:ln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 sz="2448" spc="0" dirty="0">
              <a:ln>
                <a:noFill/>
              </a:ln>
              <a:solidFill>
                <a:schemeClr val="tx1"/>
              </a:solidFill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4028-9F5E-4303-919A-C472D5FD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53" y="281037"/>
            <a:ext cx="11429999" cy="869622"/>
          </a:xfrm>
        </p:spPr>
        <p:txBody>
          <a:bodyPr vert="horz" wrap="square" lIns="93260" tIns="46630" rIns="93260" bIns="4663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17950" dirty="0">
                <a:ea typeface="+mn-lt"/>
                <a:cs typeface="+mn-lt"/>
              </a:rPr>
              <a:t>Need to login as the SPN to run the T-SQL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dbatools code">
            <a:extLst>
              <a:ext uri="{FF2B5EF4-FFF2-40B4-BE49-F238E27FC236}">
                <a16:creationId xmlns:a16="http://schemas.microsoft.com/office/drawing/2014/main" id="{23AC893B-3F73-4037-9A9E-E16C556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34" y="969618"/>
            <a:ext cx="6601807" cy="50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-SQL to add user">
            <a:extLst>
              <a:ext uri="{FF2B5EF4-FFF2-40B4-BE49-F238E27FC236}">
                <a16:creationId xmlns:a16="http://schemas.microsoft.com/office/drawing/2014/main" id="{F6BCFBFC-D12D-4046-964C-C458BF8B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23145" cy="69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C171ADC-ED38-48B6-9DB8-F5F40421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321" y="-63435"/>
            <a:ext cx="10724938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pic>
        <p:nvPicPr>
          <p:cNvPr id="10" name="Picture 9" descr="PowerShell code to create Azure SQLDB">
            <a:extLst>
              <a:ext uri="{FF2B5EF4-FFF2-40B4-BE49-F238E27FC236}">
                <a16:creationId xmlns:a16="http://schemas.microsoft.com/office/drawing/2014/main" id="{51CCAC21-0DC9-4DCC-8ECB-DCB1900A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66" y="1089024"/>
            <a:ext cx="6412542" cy="5246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22395-8F00-46E1-B7DC-8BDEBAFC71E9}"/>
              </a:ext>
            </a:extLst>
          </p:cNvPr>
          <p:cNvSpPr txBox="1"/>
          <p:nvPr/>
        </p:nvSpPr>
        <p:spPr>
          <a:xfrm>
            <a:off x="1298755" y="6526755"/>
            <a:ext cx="9838965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https://docs.microsoft.com/en-us/powershell/module/az.sql/new-azsqlserver?view=azps-5.4.0</a:t>
            </a:r>
          </a:p>
        </p:txBody>
      </p:sp>
    </p:spTree>
    <p:extLst>
      <p:ext uri="{BB962C8B-B14F-4D97-AF65-F5344CB8AC3E}">
        <p14:creationId xmlns:p14="http://schemas.microsoft.com/office/powerpoint/2010/main" val="49407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CC2D-47AB-4E19-96A8-82FEBA16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09" y="-78979"/>
            <a:ext cx="9470435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Need the SQL Server to have an Identity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A57A2-A3A3-497F-B105-4C6494142A24}"/>
              </a:ext>
            </a:extLst>
          </p:cNvPr>
          <p:cNvSpPr txBox="1"/>
          <p:nvPr/>
        </p:nvSpPr>
        <p:spPr>
          <a:xfrm>
            <a:off x="1521968" y="6415071"/>
            <a:ext cx="9392539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https://registry.terraform.io/providers/hashicorp/azurerm/latest/docs/resources/sql_server</a:t>
            </a:r>
          </a:p>
        </p:txBody>
      </p:sp>
      <p:pic>
        <p:nvPicPr>
          <p:cNvPr id="5" name="Picture 4" descr="Text&#10;&#10;">
            <a:extLst>
              <a:ext uri="{FF2B5EF4-FFF2-40B4-BE49-F238E27FC236}">
                <a16:creationId xmlns:a16="http://schemas.microsoft.com/office/drawing/2014/main" id="{EF511CBC-4151-4145-9CF2-6146AA8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86" y="1406756"/>
            <a:ext cx="8494103" cy="44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B172-F0B5-4500-B213-8A181F8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17" y="448176"/>
            <a:ext cx="8392640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  <p:pic>
        <p:nvPicPr>
          <p:cNvPr id="7" name="Picture 6" descr="Text&#10;&#10;">
            <a:extLst>
              <a:ext uri="{FF2B5EF4-FFF2-40B4-BE49-F238E27FC236}">
                <a16:creationId xmlns:a16="http://schemas.microsoft.com/office/drawing/2014/main" id="{898BB167-E731-4B2E-949E-C430B8AF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0" y="1800128"/>
            <a:ext cx="10920754" cy="4148721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EB38ADF-C5A8-459B-86A5-81C280FB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0246" y="5144861"/>
            <a:ext cx="2580203" cy="6994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GB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311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">
            <a:extLst>
              <a:ext uri="{FF2B5EF4-FFF2-40B4-BE49-F238E27FC236}">
                <a16:creationId xmlns:a16="http://schemas.microsoft.com/office/drawing/2014/main" id="{899701AA-8CC2-4579-A3E1-FD88503A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90" y="1332598"/>
            <a:ext cx="8637695" cy="498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EE8C6-938C-4C2B-9290-677E7333347F}"/>
              </a:ext>
            </a:extLst>
          </p:cNvPr>
          <p:cNvSpPr txBox="1"/>
          <p:nvPr/>
        </p:nvSpPr>
        <p:spPr>
          <a:xfrm>
            <a:off x="309807" y="6416424"/>
            <a:ext cx="11816861" cy="37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https://docs.microsoft.com/en-us/powershell/module/az.sql/set-azsqlserveractivedirectoryadministrator?view=azps-5.4.0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9C6C79-DBA6-4598-A5CC-2290224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17" y="448176"/>
            <a:ext cx="8392640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8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EEE50557-439A-4425-A564-44BAC59CC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6" b="37472"/>
          <a:stretch/>
        </p:blipFill>
        <p:spPr>
          <a:xfrm>
            <a:off x="5313617" y="0"/>
            <a:ext cx="7121976" cy="7041208"/>
          </a:xfrm>
          <a:prstGeom prst="rect">
            <a:avLst/>
          </a:pr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62593" y="-1"/>
            <a:ext cx="1372999" cy="7041207"/>
          </a:xfrm>
          <a:prstGeom prst="rect">
            <a:avLst/>
          </a:prstGeom>
          <a:solidFill>
            <a:srgbClr val="001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accent4"/>
              </a:solidFill>
            </a:endParaRPr>
          </a:p>
        </p:txBody>
      </p:sp>
      <p:sp>
        <p:nvSpPr>
          <p:cNvPr id="6" name="Tri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549421" y="3338136"/>
            <a:ext cx="708091" cy="3182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TextBox 6"/>
          <p:cNvSpPr txBox="1"/>
          <p:nvPr/>
        </p:nvSpPr>
        <p:spPr>
          <a:xfrm rot="5400000">
            <a:off x="9662795" y="3322097"/>
            <a:ext cx="4172597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32" spc="612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Microsoft MVP</a:t>
            </a:r>
            <a:endParaRPr lang="id-ID" sz="1632" spc="612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484354" y="2628101"/>
            <a:ext cx="3875513" cy="387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4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Bearded Consultant</a:t>
            </a:r>
            <a:br>
              <a:rPr lang="en-US" sz="204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</a:br>
            <a:r>
              <a:rPr lang="en-US" sz="204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Automator</a:t>
            </a:r>
          </a:p>
          <a:p>
            <a:pPr>
              <a:lnSpc>
                <a:spcPct val="150000"/>
              </a:lnSpc>
            </a:pPr>
            <a:r>
              <a:rPr lang="en-US" sz="204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Trainer</a:t>
            </a:r>
          </a:p>
          <a:p>
            <a:pPr>
              <a:lnSpc>
                <a:spcPct val="150000"/>
              </a:lnSpc>
            </a:pPr>
            <a:r>
              <a:rPr lang="en-US" sz="204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Dual MVP</a:t>
            </a:r>
          </a:p>
          <a:p>
            <a:pPr>
              <a:lnSpc>
                <a:spcPct val="150000"/>
              </a:lnSpc>
            </a:pPr>
            <a:endParaRPr lang="en-US" sz="2040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040" dirty="0" err="1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beard.media</a:t>
            </a:r>
            <a:r>
              <a:rPr lang="en-US" sz="204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\book</a:t>
            </a:r>
          </a:p>
          <a:p>
            <a:pPr>
              <a:lnSpc>
                <a:spcPct val="150000"/>
              </a:lnSpc>
            </a:pPr>
            <a:r>
              <a:rPr lang="en-US" sz="204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@sqldbawithbeard</a:t>
            </a:r>
          </a:p>
          <a:p>
            <a:pPr>
              <a:lnSpc>
                <a:spcPct val="150000"/>
              </a:lnSpc>
            </a:pPr>
            <a:r>
              <a:rPr lang="en-US" sz="204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blog.robsewell.com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037147" y="1021113"/>
            <a:ext cx="4073001" cy="1374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80" b="1" i="1" spc="-153" dirty="0">
                <a:solidFill>
                  <a:srgbClr val="001338"/>
                </a:solidFill>
                <a:latin typeface="Montserrat" charset="0"/>
                <a:ea typeface="Montserrat" charset="0"/>
                <a:cs typeface="Montserrat" charset="0"/>
              </a:rPr>
              <a:t>Sewells Consulting Ltd</a:t>
            </a:r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82" y="1"/>
            <a:ext cx="1825801" cy="1983424"/>
          </a:xfrm>
          <a:prstGeom prst="rtTriangle">
            <a:avLst/>
          </a:prstGeom>
          <a:solidFill>
            <a:srgbClr val="001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36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2147828" y="2962536"/>
            <a:ext cx="7054694" cy="115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731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Rob Sewell</a:t>
            </a:r>
            <a:endParaRPr lang="id-ID" sz="6731" b="1" i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38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BF0AA2-CFCE-4790-AFD5-329EB9A59F86}"/>
              </a:ext>
            </a:extLst>
          </p:cNvPr>
          <p:cNvSpPr txBox="1"/>
          <p:nvPr/>
        </p:nvSpPr>
        <p:spPr>
          <a:xfrm>
            <a:off x="1521968" y="6415071"/>
            <a:ext cx="9392539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https://registry.terraform.io/providers/hashicorp/azurerm/latest/docs/resources/sql_server</a:t>
            </a:r>
          </a:p>
        </p:txBody>
      </p:sp>
      <p:pic>
        <p:nvPicPr>
          <p:cNvPr id="5" name="Picture 4" descr="Terraform">
            <a:extLst>
              <a:ext uri="{FF2B5EF4-FFF2-40B4-BE49-F238E27FC236}">
                <a16:creationId xmlns:a16="http://schemas.microsoft.com/office/drawing/2014/main" id="{E2A5452F-8159-4A99-944E-83DF04E6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53" y="1553368"/>
            <a:ext cx="10675368" cy="45409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39D30F-0E44-4CA6-8F35-EF569E17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17" y="448176"/>
            <a:ext cx="8392640" cy="135195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Set the Active Directory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4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156" y="905065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840" y="373062"/>
            <a:ext cx="6613213" cy="1351952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8" name="Picture 7" descr="A screenshot of a computer&#10;&#10;">
            <a:extLst>
              <a:ext uri="{FF2B5EF4-FFF2-40B4-BE49-F238E27FC236}">
                <a16:creationId xmlns:a16="http://schemas.microsoft.com/office/drawing/2014/main" id="{EAA5211A-7C9B-4F4A-95C8-AE0EB381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93" y="1818727"/>
            <a:ext cx="11595919" cy="454629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8D91273-FB4B-4D5D-8201-1132B2F49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17447" y="5455729"/>
            <a:ext cx="2580203" cy="6994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GB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777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CC1D-5C37-465B-9184-7CCC48CA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630" y="296862"/>
            <a:ext cx="6613213" cy="1351952"/>
          </a:xfrm>
        </p:spPr>
        <p:txBody>
          <a:bodyPr/>
          <a:lstStyle/>
          <a:p>
            <a:r>
              <a:rPr lang="en-US" dirty="0"/>
              <a:t>Directory Reader in AAD</a:t>
            </a:r>
          </a:p>
        </p:txBody>
      </p:sp>
      <p:pic>
        <p:nvPicPr>
          <p:cNvPr id="5" name="Content Placeholder 4" descr="Text&#10;&#10;">
            <a:extLst>
              <a:ext uri="{FF2B5EF4-FFF2-40B4-BE49-F238E27FC236}">
                <a16:creationId xmlns:a16="http://schemas.microsoft.com/office/drawing/2014/main" id="{F2785380-3EDC-447B-B647-D662B652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768" y="2342154"/>
            <a:ext cx="10724938" cy="27315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69F97-2DE4-4C3A-BD68-A4DCD942DF0D}"/>
              </a:ext>
            </a:extLst>
          </p:cNvPr>
          <p:cNvSpPr txBox="1"/>
          <p:nvPr/>
        </p:nvSpPr>
        <p:spPr>
          <a:xfrm>
            <a:off x="855768" y="5900184"/>
            <a:ext cx="10724938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https://docs.microsoft.com/en-us/azure/azure-sql/database/authentication-aad-service-principal-tutorial</a:t>
            </a:r>
          </a:p>
        </p:txBody>
      </p:sp>
    </p:spTree>
    <p:extLst>
      <p:ext uri="{BB962C8B-B14F-4D97-AF65-F5344CB8AC3E}">
        <p14:creationId xmlns:p14="http://schemas.microsoft.com/office/powerpoint/2010/main" val="10418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156" y="905065"/>
            <a:ext cx="1814691" cy="18146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2753" y="2812407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139A-BAF7-493C-9572-F14818D8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A7F91-1139-4FC9-A355-E96AE01DC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-1"/>
            <a:ext cx="5494588" cy="6994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470" y="-1"/>
            <a:ext cx="841785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135" y="-1"/>
            <a:ext cx="48106789" cy="39972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228B4-1682-46B3-85B6-E0F59A01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4542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335" y="-6205117"/>
            <a:ext cx="31593825" cy="26251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D1E48-0270-4054-8C01-C744702B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7100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5935" y="-16926384"/>
            <a:ext cx="39344968" cy="32692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88C97-399C-4F1E-B2C2-2069F989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1061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6D6D-2EF1-4446-84C1-16ECE82F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4202" y="-19481728"/>
            <a:ext cx="31863947" cy="26476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A8427-305D-4C27-B45B-FCE8D83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398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828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What Is The Problem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472028" y="6617840"/>
            <a:ext cx="6217356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Photo by 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  <a:hlinkClick r:id="rId3"/>
              </a:rPr>
              <a:t>Andrey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3"/>
              </a:rPr>
              <a:t>Metelev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on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885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156" y="905065"/>
            <a:ext cx="1814691" cy="18146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2753" y="2812407"/>
            <a:ext cx="1814691" cy="181469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1012" y="2932432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DAA9-37DF-4916-8D78-E220B515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11B3-888D-454A-85D2-C0BDA3050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AD8DBD-78D0-47E0-B534-07EEDE71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2434711" cy="775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0AEC-A70B-4CC9-B805-FB7F9B5C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7" name="Picture 6" descr="Exccel sheet">
            <a:extLst>
              <a:ext uri="{FF2B5EF4-FFF2-40B4-BE49-F238E27FC236}">
                <a16:creationId xmlns:a16="http://schemas.microsoft.com/office/drawing/2014/main" id="{A4CE5C78-2439-423B-A349-E9ABA06E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-1"/>
            <a:ext cx="147181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5515-A82B-4087-87F1-5326C57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20C5-8766-45CE-8549-EAB8CC3CD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F89F3-7A2D-4BD6-8E13-8600B1F0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1"/>
            <a:ext cx="13236341" cy="72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ck">
            <a:extLst>
              <a:ext uri="{FF2B5EF4-FFF2-40B4-BE49-F238E27FC236}">
                <a16:creationId xmlns:a16="http://schemas.microsoft.com/office/drawing/2014/main" id="{5745ED4F-001C-4887-9E8A-BDB975026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C1F8DB-919F-4560-9D0B-7C7FBF8EDE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-1980082" y="2479770"/>
            <a:ext cx="6186272" cy="16308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9791" b="1" spc="0" dirty="0">
                <a:ln>
                  <a:noFill/>
                </a:ln>
                <a:solidFill>
                  <a:schemeClr val="tx1"/>
                </a:solidFill>
                <a:latin typeface="Caveat" panose="00000500000000000000" pitchFamily="2" charset="0"/>
                <a:cs typeface="+mn-cs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C02CD-39E6-459C-AD93-A5C334D5B301}"/>
              </a:ext>
            </a:extLst>
          </p:cNvPr>
          <p:cNvSpPr txBox="1"/>
          <p:nvPr/>
        </p:nvSpPr>
        <p:spPr>
          <a:xfrm>
            <a:off x="103706" y="6553724"/>
            <a:ext cx="3736392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3"/>
              </a:rPr>
              <a:t>Kelly Sikkema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veat" panose="00000500000000000000" pitchFamily="2" charset="0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ve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D2B83-5096-4A8C-8F49-EF01D47C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2632" y="789524"/>
            <a:ext cx="2214933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Apply Permissions using SPN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3F0CD-3D48-4F3A-85F8-2F25281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SQL Server Identity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329C1-88DF-46A8-931B-6CF6435E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5729" y="2818690"/>
            <a:ext cx="2075044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Directory Readers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79CA9-F26A-43ED-BD84-3EE741EA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4846" y="2837848"/>
            <a:ext cx="1950695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Azure DevOps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A21F5-120C-4A4F-9575-BC89617DF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47439" y="2783446"/>
            <a:ext cx="2106131" cy="182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Permissions in Excel Sheet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08EAF-4083-4BEC-A86B-6A02F826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25157" y="866815"/>
            <a:ext cx="1970125" cy="182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3672" b="1" dirty="0">
                <a:solidFill>
                  <a:prstClr val="black"/>
                </a:solidFill>
                <a:latin typeface="Caveat" panose="00000500000000000000" pitchFamily="2" charset="0"/>
              </a:rPr>
              <a:t>Active Directory Admin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DF128A-4B71-4629-8A12-2465B4D4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869" y="866815"/>
            <a:ext cx="1814691" cy="18146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635871-E714-4E39-B8B6-C5B1308B2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015" y="866815"/>
            <a:ext cx="1814691" cy="18146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64B8EA-B2AC-404D-AEB1-AABD06D49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156" y="905065"/>
            <a:ext cx="1814691" cy="18146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9B88CEF-E80F-4054-B3F8-BB92AA7A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2753" y="2812407"/>
            <a:ext cx="1814691" cy="181469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32B7676-4B3F-4B52-8F20-F19EBD6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1012" y="2932432"/>
            <a:ext cx="1814691" cy="181469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2614CD-F97F-4E98-86CA-0AD5DE943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3159" y="2847137"/>
            <a:ext cx="1814691" cy="18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3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F32A-F9C2-4405-99B2-799E1FE4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-1"/>
            <a:ext cx="13197217" cy="699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" y="13080359"/>
            <a:ext cx="13145527" cy="6450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" y="18739309"/>
            <a:ext cx="13093654" cy="641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" y="6994525"/>
            <a:ext cx="13194606" cy="64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3D32-D568-481F-8A64-A519D6C0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-6780430"/>
            <a:ext cx="13197217" cy="699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" y="6299930"/>
            <a:ext cx="13145527" cy="6450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7" y="11958879"/>
            <a:ext cx="13093654" cy="641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" y="214095"/>
            <a:ext cx="13194606" cy="64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D411-A1C2-4121-BFE3-18EA257D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900F5-25B5-4AFA-BB77-E37539EE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02" y="-13230935"/>
            <a:ext cx="13197217" cy="699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9CCD-852D-4D7E-9360-2ECEEBE49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-150576"/>
            <a:ext cx="13145527" cy="6450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" y="5508373"/>
            <a:ext cx="13093654" cy="641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502" y="-6236411"/>
            <a:ext cx="13194606" cy="64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823E-B06E-4307-8049-D11D6EBC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pipeline</a:t>
            </a:r>
          </a:p>
        </p:txBody>
      </p:sp>
      <p:pic>
        <p:nvPicPr>
          <p:cNvPr id="10" name="Picture 9" descr="pipeline">
            <a:extLst>
              <a:ext uri="{FF2B5EF4-FFF2-40B4-BE49-F238E27FC236}">
                <a16:creationId xmlns:a16="http://schemas.microsoft.com/office/drawing/2014/main" id="{88849CCD-852D-4D7E-9360-2ECEEBE4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-5077879"/>
            <a:ext cx="13145527" cy="64505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49D-3835-4A1D-B1AC-29B02DCBB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22667-1AA1-40F4-BDFF-D9A1E4B82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581071"/>
            <a:ext cx="13093654" cy="641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FE30DE-94E9-4C88-9C55-5489ECB3F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503" y="-11163713"/>
            <a:ext cx="13194606" cy="64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CE55-C522-47CB-84C9-621EB8321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79261" cy="917575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So now we have all that we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89FD-BA96-4DF0-8C24-F43F0A405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037" y="1592262"/>
            <a:ext cx="11887198" cy="4570411"/>
          </a:xfrm>
        </p:spPr>
        <p:txBody>
          <a:bodyPr vert="horz" wrap="square" lIns="93260" tIns="46630" rIns="93260" bIns="46630" rtlCol="0" anchor="t">
            <a:normAutofit fontScale="47500" lnSpcReduction="20000"/>
          </a:bodyPr>
          <a:lstStyle/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Excel File </a:t>
            </a:r>
            <a:r>
              <a:rPr lang="en-US" sz="11200" dirty="0">
                <a:ea typeface="+mn-lt"/>
                <a:cs typeface="+mn-lt"/>
              </a:rPr>
              <a:t>for Permissions</a:t>
            </a:r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Azure SQL instance </a:t>
            </a:r>
            <a:r>
              <a:rPr lang="en-US" sz="11200" dirty="0">
                <a:ea typeface="+mn-lt"/>
                <a:cs typeface="+mn-lt"/>
              </a:rPr>
              <a:t>with </a:t>
            </a:r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AAD Identity</a:t>
            </a:r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SPN</a:t>
            </a:r>
            <a:r>
              <a:rPr lang="en-US" sz="11200" dirty="0">
                <a:ea typeface="+mn-lt"/>
                <a:cs typeface="+mn-lt"/>
              </a:rPr>
              <a:t> with </a:t>
            </a:r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Directory Reader</a:t>
            </a:r>
            <a:endParaRPr lang="en-US" sz="11200" dirty="0">
              <a:solidFill>
                <a:srgbClr val="0078D7"/>
              </a:solidFill>
            </a:endParaRPr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dbatools</a:t>
            </a:r>
            <a:r>
              <a:rPr lang="en-US" sz="11200" dirty="0">
                <a:ea typeface="+mn-lt"/>
                <a:cs typeface="+mn-lt"/>
              </a:rPr>
              <a:t> to run the query</a:t>
            </a:r>
            <a:endParaRPr lang="en-US" sz="11200" dirty="0"/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Azure Key Vault </a:t>
            </a:r>
            <a:r>
              <a:rPr lang="en-US" sz="11200" dirty="0">
                <a:ea typeface="+mn-lt"/>
                <a:cs typeface="+mn-lt"/>
              </a:rPr>
              <a:t>for storing secrets</a:t>
            </a:r>
          </a:p>
          <a:p>
            <a:r>
              <a:rPr lang="en-US" sz="11200" dirty="0">
                <a:solidFill>
                  <a:srgbClr val="0078D7"/>
                </a:solidFill>
                <a:ea typeface="+mn-lt"/>
                <a:cs typeface="+mn-lt"/>
              </a:rPr>
              <a:t>Azure DevOps </a:t>
            </a:r>
            <a:r>
              <a:rPr lang="en-US" sz="11200" dirty="0">
                <a:ea typeface="+mn-lt"/>
                <a:cs typeface="+mn-lt"/>
              </a:rPr>
              <a:t>for running the code</a:t>
            </a:r>
            <a:endParaRPr lang="en-US" sz="11200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of a purple flower with 2020 on dice next to it">
            <a:extLst>
              <a:ext uri="{FF2B5EF4-FFF2-40B4-BE49-F238E27FC236}">
                <a16:creationId xmlns:a16="http://schemas.microsoft.com/office/drawing/2014/main" id="{9ECD9CDD-654E-43F2-8AB7-0213B5D60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828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D645F-4938-4804-9391-4AB6FE3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cs typeface="Calibri Light"/>
              </a:rPr>
              <a:t>What Is The Problem ?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16E9-0E32-44CF-9F98-1F118907B469}"/>
              </a:ext>
            </a:extLst>
          </p:cNvPr>
          <p:cNvSpPr txBox="1"/>
          <p:nvPr/>
        </p:nvSpPr>
        <p:spPr>
          <a:xfrm>
            <a:off x="801366" y="2053306"/>
            <a:ext cx="10833742" cy="2943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defRPr/>
            </a:pPr>
            <a:r>
              <a:rPr lang="en-US" sz="408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Automate a solution to make it easy for the Operational Team to control permissions to the Azure SQL Database and Azure SQL Managed Instance estate</a:t>
            </a:r>
            <a:endParaRPr lang="en-US" sz="4080" dirty="0">
              <a:solidFill>
                <a:prstClr val="black"/>
              </a:solidFill>
              <a:latin typeface="Calibri" panose="020F0502020204030204"/>
            </a:endParaRPr>
          </a:p>
          <a:p>
            <a:pPr defTabSz="932597">
              <a:defRPr/>
            </a:pPr>
            <a:endParaRPr lang="en-US" sz="1836" dirty="0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A383-E433-46F2-AB6E-1222FD2916CD}"/>
              </a:ext>
            </a:extLst>
          </p:cNvPr>
          <p:cNvSpPr txBox="1"/>
          <p:nvPr/>
        </p:nvSpPr>
        <p:spPr>
          <a:xfrm>
            <a:off x="8638912" y="6617840"/>
            <a:ext cx="6217356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Photo by 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  <a:hlinkClick r:id="rId3"/>
              </a:rPr>
              <a:t>Andrey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3"/>
              </a:rPr>
              <a:t>Metelev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on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86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E1EA-A937-4AAA-A535-FCA1ABDF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351952"/>
            <a:ext cx="10724938" cy="1351952"/>
          </a:xfrm>
        </p:spPr>
        <p:txBody>
          <a:bodyPr vert="horz" wrap="square" lIns="93260" tIns="46630" rIns="93260" bIns="46630" rtlCol="0" anchor="b">
            <a:normAutofit/>
          </a:bodyPr>
          <a:lstStyle/>
          <a:p>
            <a:r>
              <a:rPr lang="en-GB" dirty="0"/>
              <a:t>Who dis?</a:t>
            </a:r>
          </a:p>
        </p:txBody>
      </p:sp>
      <p:pic>
        <p:nvPicPr>
          <p:cNvPr id="4" name="Picture 4" descr="Graphical user interface, text, application, letter&#10;&#10;">
            <a:extLst>
              <a:ext uri="{FF2B5EF4-FFF2-40B4-BE49-F238E27FC236}">
                <a16:creationId xmlns:a16="http://schemas.microsoft.com/office/drawing/2014/main" id="{CAB84AD3-582E-4FE0-A7D0-B3214E157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178" y="1225537"/>
            <a:ext cx="10026546" cy="5029188"/>
          </a:xfrm>
        </p:spPr>
      </p:pic>
    </p:spTree>
    <p:extLst>
      <p:ext uri="{BB962C8B-B14F-4D97-AF65-F5344CB8AC3E}">
        <p14:creationId xmlns:p14="http://schemas.microsoft.com/office/powerpoint/2010/main" val="4160985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r>
              <a:rPr lang="en-US" dirty="0"/>
              <a:t>Cognitive toolkit @ </a:t>
            </a:r>
            <a:r>
              <a:rPr lang="en-US" dirty="0">
                <a:hlinkClick r:id="rId3"/>
              </a:rPr>
              <a:t>https://cntk.ai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Learn more about Azure N-Series on </a:t>
            </a:r>
            <a:r>
              <a:rPr lang="en-US" dirty="0">
                <a:hlinkClick r:id="rId4"/>
              </a:rPr>
              <a:t>Channel 9</a:t>
            </a:r>
            <a:endParaRPr lang="en-US" dirty="0"/>
          </a:p>
          <a:p>
            <a:pPr lvl="0"/>
            <a:r>
              <a:rPr lang="en-US" dirty="0"/>
              <a:t>Re-visit Connect on </a:t>
            </a:r>
            <a:r>
              <a:rPr lang="en-US" u="sng" dirty="0">
                <a:hlinkClick r:id="rId5"/>
              </a:rPr>
              <a:t>Channel 9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">
            <a:extLst>
              <a:ext uri="{FF2B5EF4-FFF2-40B4-BE49-F238E27FC236}">
                <a16:creationId xmlns:a16="http://schemas.microsoft.com/office/drawing/2014/main" id="{82FBEBB3-CA46-4FA7-9B4C-AECA210F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3C95D-F3C2-4DDE-98DC-E9EFC26D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Also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4DF1-FAED-4897-BFE8-BE954920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5662516"/>
            <a:ext cx="10724938" cy="637415"/>
          </a:xfrm>
        </p:spPr>
        <p:txBody>
          <a:bodyPr vert="horz" wrap="square" lIns="93260" tIns="46630" rIns="93260" bIns="46630" rtlCol="0"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5915" dirty="0">
                <a:ea typeface="+mn-lt"/>
                <a:cs typeface="+mn-lt"/>
              </a:rPr>
              <a:t>“We’d Really like to use Excel”</a:t>
            </a:r>
            <a:endParaRPr lang="en-US" sz="5915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8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28FE-E368-494E-B4D2-E45B5389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3F0EC2-0497-4185-B8F7-E42FDDF3E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579" y="1861968"/>
            <a:ext cx="4661316" cy="44379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BC2C4-F43C-426F-BE3E-B2AB9C54D650}"/>
              </a:ext>
            </a:extLst>
          </p:cNvPr>
          <p:cNvSpPr txBox="1"/>
          <p:nvPr/>
        </p:nvSpPr>
        <p:spPr>
          <a:xfrm>
            <a:off x="1747958" y="6437553"/>
            <a:ext cx="9263860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https://docs.microsoft.com/en-us/azure/azure-sql/database/authentication-aad-overview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18B2A-F33F-4D50-9241-30F373D8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00208" y="1523251"/>
            <a:ext cx="5203927" cy="279159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GB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DE6B0-9883-4332-B643-587A745C873E}"/>
              </a:ext>
            </a:extLst>
          </p:cNvPr>
          <p:cNvSpPr txBox="1"/>
          <p:nvPr/>
        </p:nvSpPr>
        <p:spPr>
          <a:xfrm>
            <a:off x="9266295" y="2689996"/>
            <a:ext cx="1952250" cy="67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Admin Accounts can create</a:t>
            </a:r>
          </a:p>
        </p:txBody>
      </p:sp>
    </p:spTree>
    <p:extLst>
      <p:ext uri="{BB962C8B-B14F-4D97-AF65-F5344CB8AC3E}">
        <p14:creationId xmlns:p14="http://schemas.microsoft.com/office/powerpoint/2010/main" val="21770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FA43-0DE1-4B0F-8411-3F50D666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Azure SQL Database Users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B6AFA8-0995-4EF6-B879-5552EA8D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579" y="1861968"/>
            <a:ext cx="4661316" cy="4437962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2C7D7E-7C68-4697-8C38-A82024EE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33" y="4490216"/>
            <a:ext cx="1845777" cy="105889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542A2A-95DE-45F8-A994-64B1F045F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37" y="4490215"/>
            <a:ext cx="2135509" cy="884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D1CFD-95DC-4B1A-857A-054BBE6AF3FF}"/>
              </a:ext>
            </a:extLst>
          </p:cNvPr>
          <p:cNvSpPr txBox="1"/>
          <p:nvPr/>
        </p:nvSpPr>
        <p:spPr>
          <a:xfrm>
            <a:off x="1747958" y="6437553"/>
            <a:ext cx="9263860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GB" sz="1836" dirty="0">
                <a:solidFill>
                  <a:prstClr val="black"/>
                </a:solidFill>
                <a:latin typeface="Calibri" panose="020F0502020204030204"/>
              </a:rPr>
              <a:t>https://docs.microsoft.com/en-us/azure/azure-sql/database/authentication-aad-overview</a:t>
            </a:r>
          </a:p>
        </p:txBody>
      </p:sp>
    </p:spTree>
    <p:extLst>
      <p:ext uri="{BB962C8B-B14F-4D97-AF65-F5344CB8AC3E}">
        <p14:creationId xmlns:p14="http://schemas.microsoft.com/office/powerpoint/2010/main" val="374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leaf on a stem&#10;">
            <a:extLst>
              <a:ext uri="{FF2B5EF4-FFF2-40B4-BE49-F238E27FC236}">
                <a16:creationId xmlns:a16="http://schemas.microsoft.com/office/drawing/2014/main" id="{D4D309F3-CB5E-4E39-8EEC-48AE5918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D23C1B2-836A-4809-9E33-779AD35A0D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47807" y="4693638"/>
            <a:ext cx="3792587" cy="18228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597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5507" spc="0" dirty="0">
                <a:ln>
                  <a:noFill/>
                </a:ln>
                <a:solidFill>
                  <a:schemeClr val="bg1"/>
                </a:solidFill>
                <a:cs typeface="+mn-cs"/>
              </a:rPr>
              <a:t>Only One Option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FA093-929B-4773-9D90-6B386DFBFCCD}"/>
              </a:ext>
            </a:extLst>
          </p:cNvPr>
          <p:cNvSpPr txBox="1"/>
          <p:nvPr/>
        </p:nvSpPr>
        <p:spPr>
          <a:xfrm>
            <a:off x="9277176" y="6617840"/>
            <a:ext cx="3699327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fi-FI" sz="1836" dirty="0">
                <a:solidFill>
                  <a:prstClr val="black"/>
                </a:solidFill>
                <a:latin typeface="Calibri" panose="020F0502020204030204"/>
              </a:rPr>
              <a:t>Photo by </a:t>
            </a:r>
            <a:r>
              <a:rPr lang="fi-FI" sz="1836" dirty="0">
                <a:solidFill>
                  <a:prstClr val="black"/>
                </a:solidFill>
                <a:latin typeface="Calibri" panose="020F0502020204030204"/>
                <a:hlinkClick r:id="rId3"/>
              </a:rPr>
              <a:t>Olli Kilpi</a:t>
            </a:r>
            <a:r>
              <a:rPr lang="fi-FI" sz="1836" dirty="0">
                <a:solidFill>
                  <a:prstClr val="black"/>
                </a:solidFill>
                <a:latin typeface="Calibri" panose="020F0502020204030204"/>
              </a:rPr>
              <a:t> on </a:t>
            </a:r>
            <a:r>
              <a:rPr lang="fi-FI" sz="1836" dirty="0">
                <a:solidFill>
                  <a:prstClr val="black"/>
                </a:solidFill>
                <a:latin typeface="Calibri" panose="020F0502020204030204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591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DB4F-2DF0-4803-B4E1-5605FDC3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Creating an AAD Contained Database 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E846-E239-4378-AB9A-3E04D2BD7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05" y="1439862"/>
            <a:ext cx="11887198" cy="1711238"/>
          </a:xfrm>
        </p:spPr>
        <p:txBody>
          <a:bodyPr/>
          <a:lstStyle/>
          <a:p>
            <a:r>
              <a:rPr lang="en-GB" sz="3200" dirty="0"/>
              <a:t>We have an automated Infrastructure as Code deployment</a:t>
            </a:r>
          </a:p>
          <a:p>
            <a:r>
              <a:rPr lang="en-GB" sz="3200" dirty="0"/>
              <a:t>We want an automated Permissions as Code pipeline</a:t>
            </a:r>
          </a:p>
          <a:p>
            <a:r>
              <a:rPr lang="en-GB" sz="3200" dirty="0"/>
              <a:t>We don’t want manual intervention</a:t>
            </a:r>
          </a:p>
        </p:txBody>
      </p:sp>
      <p:pic>
        <p:nvPicPr>
          <p:cNvPr id="7" name="Picture 6" descr="A person holding a flower&#10;&#10;">
            <a:extLst>
              <a:ext uri="{FF2B5EF4-FFF2-40B4-BE49-F238E27FC236}">
                <a16:creationId xmlns:a16="http://schemas.microsoft.com/office/drawing/2014/main" id="{5D031991-C294-4FFE-9F52-FD778124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13" y="3429433"/>
            <a:ext cx="3764248" cy="3007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2FBC6-6052-4A1C-BE97-038493AE80FA}"/>
              </a:ext>
            </a:extLst>
          </p:cNvPr>
          <p:cNvSpPr txBox="1"/>
          <p:nvPr/>
        </p:nvSpPr>
        <p:spPr>
          <a:xfrm>
            <a:off x="8998113" y="6573032"/>
            <a:ext cx="3329871" cy="37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Photo by 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  <a:hlinkClick r:id="rId3"/>
              </a:rPr>
              <a:t>Thirteen .J</a:t>
            </a:r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 on </a:t>
            </a:r>
            <a:r>
              <a:rPr lang="en-US" sz="1836" dirty="0" err="1">
                <a:solidFill>
                  <a:prstClr val="black"/>
                </a:solidFill>
                <a:latin typeface="Calibri" panose="020F0502020204030204"/>
                <a:hlinkClick r:id="rId4"/>
              </a:rPr>
              <a:t>Unsplash</a:t>
            </a:r>
            <a:endParaRPr lang="en-GB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1118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871</Words>
  <Application>Microsoft Office PowerPoint</Application>
  <PresentationFormat>Custom</PresentationFormat>
  <Paragraphs>185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Caveat</vt:lpstr>
      <vt:lpstr>Consolas</vt:lpstr>
      <vt:lpstr>Montserrat</vt:lpstr>
      <vt:lpstr>Segoe UI</vt:lpstr>
      <vt:lpstr>Segoe UI Light</vt:lpstr>
      <vt:lpstr>Wingdings</vt:lpstr>
      <vt:lpstr>Connect_2016_Template_Light</vt:lpstr>
      <vt:lpstr>Connect_2016_Template_Dark</vt:lpstr>
      <vt:lpstr>Controlling Permissions to Azure SQL Database and Azure SQL Managed Instance using Excel and Azure DevOps</vt:lpstr>
      <vt:lpstr>PowerPoint Presentation</vt:lpstr>
      <vt:lpstr>What Is The Problem ?</vt:lpstr>
      <vt:lpstr>What Is The Problem ?</vt:lpstr>
      <vt:lpstr>Also</vt:lpstr>
      <vt:lpstr>Creating Azure SQL Database Users</vt:lpstr>
      <vt:lpstr>Creating Azure SQL Database Users</vt:lpstr>
      <vt:lpstr>Only One Option</vt:lpstr>
      <vt:lpstr>Creating an AAD Contained Database User</vt:lpstr>
      <vt:lpstr>Creating an AAD Contained Database User</vt:lpstr>
      <vt:lpstr>Requirements</vt:lpstr>
      <vt:lpstr>Use dbatools https://dbatools.io </vt:lpstr>
      <vt:lpstr>PowerPoint Presentation</vt:lpstr>
      <vt:lpstr>Requirements</vt:lpstr>
      <vt:lpstr>Need the SQL Server to have an Identity</vt:lpstr>
      <vt:lpstr>Need the SQL Server to have an Identity</vt:lpstr>
      <vt:lpstr>Requirements</vt:lpstr>
      <vt:lpstr>Set the Active Directory Admin</vt:lpstr>
      <vt:lpstr>Set the Active Directory Admin</vt:lpstr>
      <vt:lpstr>Set the Active Directory Admin</vt:lpstr>
      <vt:lpstr>Requirements</vt:lpstr>
      <vt:lpstr>Directory Reader in AAD</vt:lpstr>
      <vt:lpstr>Directory Reader in AAD</vt:lpstr>
      <vt:lpstr>Requirements</vt:lpstr>
      <vt:lpstr>pipeline</vt:lpstr>
      <vt:lpstr>pipeline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Requirements</vt:lpstr>
      <vt:lpstr>pipeline</vt:lpstr>
      <vt:lpstr>pipeline</vt:lpstr>
      <vt:lpstr>pipeline</vt:lpstr>
      <vt:lpstr>pipeline</vt:lpstr>
      <vt:lpstr>So now we have all that we need</vt:lpstr>
      <vt:lpstr>Who dis?</vt:lpstr>
      <vt:lpstr>PowerPoint Presentation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2021-04-16T06:47:39Z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9b4df2-a4ff-4ad6-ad09-55666427b7dd_Enabled">
    <vt:lpwstr>True</vt:lpwstr>
  </property>
  <property fmtid="{D5CDD505-2E9C-101B-9397-08002B2CF9AE}" pid="3" name="MSIP_Label_d39b4df2-a4ff-4ad6-ad09-55666427b7dd_SiteId">
    <vt:lpwstr>f6673b7a-4e0a-44f1-8894-a3e601fc53d9</vt:lpwstr>
  </property>
  <property fmtid="{D5CDD505-2E9C-101B-9397-08002B2CF9AE}" pid="4" name="MSIP_Label_d39b4df2-a4ff-4ad6-ad09-55666427b7dd_Owner">
    <vt:lpwstr>davidj@intelequia.com</vt:lpwstr>
  </property>
  <property fmtid="{D5CDD505-2E9C-101B-9397-08002B2CF9AE}" pid="5" name="MSIP_Label_d39b4df2-a4ff-4ad6-ad09-55666427b7dd_SetDate">
    <vt:lpwstr>2020-04-14T09:58:42.3188909Z</vt:lpwstr>
  </property>
  <property fmtid="{D5CDD505-2E9C-101B-9397-08002B2CF9AE}" pid="6" name="MSIP_Label_d39b4df2-a4ff-4ad6-ad09-55666427b7dd_Name">
    <vt:lpwstr>General</vt:lpwstr>
  </property>
  <property fmtid="{D5CDD505-2E9C-101B-9397-08002B2CF9AE}" pid="7" name="MSIP_Label_d39b4df2-a4ff-4ad6-ad09-55666427b7dd_Application">
    <vt:lpwstr>Microsoft Azure Information Protection</vt:lpwstr>
  </property>
  <property fmtid="{D5CDD505-2E9C-101B-9397-08002B2CF9AE}" pid="8" name="MSIP_Label_d39b4df2-a4ff-4ad6-ad09-55666427b7dd_ActionId">
    <vt:lpwstr>27e947ca-97bb-4448-b67a-7f60e39eec59</vt:lpwstr>
  </property>
  <property fmtid="{D5CDD505-2E9C-101B-9397-08002B2CF9AE}" pid="9" name="MSIP_Label_d39b4df2-a4ff-4ad6-ad09-55666427b7dd_Extended_MSFT_Method">
    <vt:lpwstr>Automatic</vt:lpwstr>
  </property>
  <property fmtid="{D5CDD505-2E9C-101B-9397-08002B2CF9AE}" pid="10" name="Sensitivity">
    <vt:lpwstr>General</vt:lpwstr>
  </property>
</Properties>
</file>